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552" autoAdjust="0"/>
  </p:normalViewPr>
  <p:slideViewPr>
    <p:cSldViewPr snapToGrid="0">
      <p:cViewPr varScale="1">
        <p:scale>
          <a:sx n="104" d="100"/>
          <a:sy n="104" d="100"/>
        </p:scale>
        <p:origin x="87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AA9B5-E5D3-F94E-C3B5-99158211DC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864B2D-315D-47F8-BA08-EB69FEC1BB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2AD73-1386-6747-4AFE-8B5DDFBD5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E800-565D-4767-A909-0F051787E20A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80BC65-6F7F-C895-ED5E-BBC9AAD08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F4BF0-4F05-7142-F3A2-FA5EC66AE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84B1-E9E7-49EF-81B0-C448D13A5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892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D568B-B706-252D-97E5-3CEBA872F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6463C9-2ABD-E07A-856C-54BF253777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7AFE3-6A18-DE47-CB4A-BCF28C1E9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E800-565D-4767-A909-0F051787E20A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4F595-08A3-8696-C280-E711BEBB5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8835F0-4C20-406A-1E23-F4A185F53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84B1-E9E7-49EF-81B0-C448D13A5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245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B5AC0F-E71D-B01F-47F7-B098685DA5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471619-E52F-DF53-A0EC-AB9DD165B6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25F2C-4137-40D5-DBD9-E140CCA91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E800-565D-4767-A909-0F051787E20A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6351B-1008-987C-E069-030667C1D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61FC13-4BCE-694B-4AC9-7FD545531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84B1-E9E7-49EF-81B0-C448D13A5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891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883A7-DA82-AE9F-3A1E-FBECD3F02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C415AD-3678-DA3D-AEDE-9EF1A2C21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8A86ED-F534-1047-97D1-6E93E36BA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E800-565D-4767-A909-0F051787E20A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2D8AA1-2535-199E-023F-36AE3C721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D2C71C-C77A-833F-103B-897A409EE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84B1-E9E7-49EF-81B0-C448D13A5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776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62C50-8EA4-3ED1-CC2C-0C8C444DA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F29B88-216B-EA26-D7A6-678DFB74AF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A8763-5F30-3A5C-9A33-44984308B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E800-565D-4767-A909-0F051787E20A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0F5969-5378-44CC-0E31-8BA0E1335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9E66A-A220-132F-8A5B-DA0C2D3DC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84B1-E9E7-49EF-81B0-C448D13A5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05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C593E-1D8C-E7B3-FAD0-961B9C68F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D37C9-142B-4DCA-2755-793C26BA2B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3DB208-AB2A-4611-2A3B-1266E5301B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72D2BB-66EF-A9C7-9FBB-8543E8B29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E800-565D-4767-A909-0F051787E20A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873EA-362D-1DE6-164A-31A7F3FC9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2C0A24-568C-867E-F255-39A5FBCB1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84B1-E9E7-49EF-81B0-C448D13A5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776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A1062-62B5-7B1C-84C5-FC7B3C528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7BC922-23DD-9B5C-BA47-4622E8A3E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2D58F7-0876-6A07-1474-A75EA665B6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6C04C8-A567-1843-C4AF-9AA1842ACA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E6DCB1-9157-28B1-FC12-C8B60F3548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CF4939-1F7B-299F-CE38-45FF57898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E800-565D-4767-A909-0F051787E20A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316795-6FDF-838A-FE8E-3E53F9D70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F1BE64-0867-48AC-74DF-D2CD039D5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84B1-E9E7-49EF-81B0-C448D13A5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806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12995-BB9E-9F79-BD28-F76FCA3FD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A033A9-5035-C430-3310-76A449442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E800-565D-4767-A909-0F051787E20A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909B42-570B-6DA5-E617-8F79B94E4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1A8B8F-E52C-F382-1BFF-217462DEB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84B1-E9E7-49EF-81B0-C448D13A5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1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5B3083-6F5E-09A1-7957-EFCFE90CA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E800-565D-4767-A909-0F051787E20A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302828-7DE0-EC66-6168-F0C1136FE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F6D408-52A7-B9C2-C12F-487138959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84B1-E9E7-49EF-81B0-C448D13A5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05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37269-65B1-B538-FB53-17E3303E5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F0F6E-D813-68AA-54FE-95A64C38D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1392C4-AF46-5E5D-0516-93B9D392F0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79750F-B501-643C-5C19-028E2F329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E800-565D-4767-A909-0F051787E20A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BCE6C3-2F6B-B36F-D547-9CD4DA330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750D65-5B2F-ACC0-6C3E-42686E065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84B1-E9E7-49EF-81B0-C448D13A5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920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ED48E-98D8-3A03-2E20-AD053A815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679E7B-98CB-7EFA-A850-B09002E784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C44E39-8BAE-23F9-952A-F2BEAEC7F4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B3A6B5-24A6-FAC4-E5C3-1AD71C216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E800-565D-4767-A909-0F051787E20A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9E334D-6725-EDFA-E3DB-0FE7E856A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4E6FD-E4C0-B90C-EA6B-1D8C05686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84B1-E9E7-49EF-81B0-C448D13A5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071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E06AAF-32BD-8F66-21D1-94A93B1BD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BBF089-59D1-ECD9-542D-8524503C4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44ABD5-84AB-1D79-181B-CD3CA8870B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0DE800-565D-4767-A909-0F051787E20A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34C5EC-CFC0-2382-E039-8C6BB18BEF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7937DC-6E4F-5323-28EB-6C13DD0753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0A84B1-E9E7-49EF-81B0-C448D13A5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497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3.png"/><Relationship Id="rId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16.jpeg"/><Relationship Id="rId9" Type="http://schemas.openxmlformats.org/officeDocument/2006/relationships/image" Target="../media/image11.png"/><Relationship Id="rId1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61D606-3E04-2EEA-3B70-6637DB682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858DBA-85A8-CE89-F5D9-326CAC4B8B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2257425"/>
            <a:ext cx="1905000" cy="1905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CC3912-64FD-93C5-0238-A3EAD30B2A16}"/>
              </a:ext>
            </a:extLst>
          </p:cNvPr>
          <p:cNvSpPr txBox="1"/>
          <p:nvPr/>
        </p:nvSpPr>
        <p:spPr>
          <a:xfrm>
            <a:off x="1801368" y="763012"/>
            <a:ext cx="8394192" cy="58477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Buckeye Council Popcorn University 2026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591B1C-F2DF-907C-3E4F-6001FBE5DC18}"/>
              </a:ext>
            </a:extLst>
          </p:cNvPr>
          <p:cNvSpPr txBox="1"/>
          <p:nvPr/>
        </p:nvSpPr>
        <p:spPr>
          <a:xfrm>
            <a:off x="3070860" y="1347787"/>
            <a:ext cx="5672328" cy="58477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Let’s Play… Pop to the Top! </a:t>
            </a:r>
          </a:p>
        </p:txBody>
      </p:sp>
    </p:spTree>
    <p:extLst>
      <p:ext uri="{BB962C8B-B14F-4D97-AF65-F5344CB8AC3E}">
        <p14:creationId xmlns:p14="http://schemas.microsoft.com/office/powerpoint/2010/main" val="1832976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B198D-27EA-B71A-4BE5-1C40ADF7E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77FBA3-7199-82FD-B413-17F6F9E27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01BDA54-1F44-0C7B-1899-83FD0B862A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8327" y="2313708"/>
            <a:ext cx="2475345" cy="1856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82EE47-2CEF-1393-2A30-A96D74129A6C}"/>
              </a:ext>
            </a:extLst>
          </p:cNvPr>
          <p:cNvSpPr txBox="1"/>
          <p:nvPr/>
        </p:nvSpPr>
        <p:spPr>
          <a:xfrm>
            <a:off x="1487055" y="2497976"/>
            <a:ext cx="103447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9A6FE11-31EA-842D-7EA2-8178C8F66A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3894" y="2016345"/>
            <a:ext cx="2615411" cy="317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697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F8604-2BD3-BA73-ADB5-106B26F7B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7198C3-2358-42AC-67F2-0791E3730B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D49824A-5FC5-3481-0946-344699387469}"/>
              </a:ext>
            </a:extLst>
          </p:cNvPr>
          <p:cNvSpPr txBox="1"/>
          <p:nvPr/>
        </p:nvSpPr>
        <p:spPr>
          <a:xfrm>
            <a:off x="4451927" y="2623128"/>
            <a:ext cx="345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Thanks for Attending!</a:t>
            </a:r>
          </a:p>
        </p:txBody>
      </p:sp>
    </p:spTree>
    <p:extLst>
      <p:ext uri="{BB962C8B-B14F-4D97-AF65-F5344CB8AC3E}">
        <p14:creationId xmlns:p14="http://schemas.microsoft.com/office/powerpoint/2010/main" val="4147303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0F23B-80FE-B4D0-8B86-D6B309A4A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462253-FC91-9C50-472F-8FB94742D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AFF6F9-6482-A447-39EE-2B470A8A1711}"/>
              </a:ext>
            </a:extLst>
          </p:cNvPr>
          <p:cNvSpPr txBox="1"/>
          <p:nvPr/>
        </p:nvSpPr>
        <p:spPr>
          <a:xfrm>
            <a:off x="2786047" y="1503909"/>
            <a:ext cx="765776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Welcome to Pop to the Top! The game show where each week throughout the sale, your Scout can be entered to win a variety of prizes! Every Thursday, we will go live on our Facebook page and draw a winner, 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and the premise is simple, sell the required amount, upload your sales sheet for verification, then you are entered to win that week's prize!</a:t>
            </a:r>
          </a:p>
          <a:p>
            <a:pPr algn="ctr"/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Forms uploaded to the same link as the All-Out Blitz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All submissions must be received by 11:59pm on the date they are due.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9415FFE-DF86-CC41-2FC3-21CFF39EC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30" y="817501"/>
            <a:ext cx="1902117" cy="19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321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B4C33-F689-E629-6535-0BB2BAF12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8A8D4C-49D5-E15A-813C-61485BF1B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05AFBF-3837-E961-85AF-35C657367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1312124"/>
            <a:ext cx="1822862" cy="14204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7255DE2-3ABA-056D-4BED-2D06C1592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269" y="2762115"/>
            <a:ext cx="1822862" cy="13107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0F94F6D-6F49-DA5E-83F3-A67DBF2F19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269" y="4179067"/>
            <a:ext cx="1847248" cy="12863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88E0BC3-E863-B6BC-EE6A-D1FBE2DB0B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0536" y="1562081"/>
            <a:ext cx="3676207" cy="9205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D9291CD-879A-7A03-3B77-5C266B96F9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20536" y="2992504"/>
            <a:ext cx="3712786" cy="6767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8B361BC-4CE4-7204-0BE2-1F58F8A5BC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20536" y="4430794"/>
            <a:ext cx="3676207" cy="67671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70477F4-24D3-1678-1579-66F1F3F256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3922" y="1277795"/>
            <a:ext cx="1244933" cy="11584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2D27A8C-962B-FB51-33FD-86390BDAFD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3322" y="2688047"/>
            <a:ext cx="1275533" cy="11753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66621D2-8361-97C1-1018-0C5EA7C991E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3122" y="4090554"/>
            <a:ext cx="1197029" cy="13571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04EA8C82-0F9D-3882-67AF-CBA90B4D770E}"/>
              </a:ext>
            </a:extLst>
          </p:cNvPr>
          <p:cNvSpPr txBox="1"/>
          <p:nvPr/>
        </p:nvSpPr>
        <p:spPr>
          <a:xfrm>
            <a:off x="7576034" y="1527980"/>
            <a:ext cx="364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Week 4  – Scouts that sell $400 by 10/5 will be entered to win a Meta Quest 3S.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6B6B77C-2783-48DE-0787-31217D8ADC15}"/>
              </a:ext>
            </a:extLst>
          </p:cNvPr>
          <p:cNvSpPr txBox="1"/>
          <p:nvPr/>
        </p:nvSpPr>
        <p:spPr>
          <a:xfrm>
            <a:off x="7618936" y="2762115"/>
            <a:ext cx="3642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Week 5 – Scouts that sell $600 by 10/12 will be entered to win a Nintendo Switch 2 “Choose Your Game” Bundle.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7FD6DD1-F3EC-7090-55E8-B972A8D44386}"/>
              </a:ext>
            </a:extLst>
          </p:cNvPr>
          <p:cNvSpPr txBox="1"/>
          <p:nvPr/>
        </p:nvSpPr>
        <p:spPr>
          <a:xfrm>
            <a:off x="7576034" y="4348393"/>
            <a:ext cx="364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Week 6 – Scouts that sell $700 by 10/19 will be entered to win an Xbox Series X. </a:t>
            </a:r>
          </a:p>
        </p:txBody>
      </p:sp>
    </p:spTree>
    <p:extLst>
      <p:ext uri="{BB962C8B-B14F-4D97-AF65-F5344CB8AC3E}">
        <p14:creationId xmlns:p14="http://schemas.microsoft.com/office/powerpoint/2010/main" val="610439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00A72-A3F5-9CDE-5CD5-FED1FB68D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0AC6EC-2A3D-8724-33CC-8CA6E1E4FD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1651D3-B23D-C531-12CB-8C5CDC5BAAE1}"/>
              </a:ext>
            </a:extLst>
          </p:cNvPr>
          <p:cNvSpPr txBox="1"/>
          <p:nvPr/>
        </p:nvSpPr>
        <p:spPr>
          <a:xfrm>
            <a:off x="2095832" y="3749195"/>
            <a:ext cx="76577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5 additional runners-up each week will get to pick from the “Prize Vault”!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Any Scout that achieves all levels by 10/19 will automatically be entered for the All-Out Blitz!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5D817A-B4FF-D2D3-AAB9-C13E9131E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29" y="1111151"/>
            <a:ext cx="4664449" cy="26193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CAC069F-6DE8-1E7B-0942-35383E15ED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524" y="1374432"/>
            <a:ext cx="3718578" cy="209281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371375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77CAD4-EA02-FDBD-083D-D0F2657C1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B21850-1B20-84F2-BEB7-282F713B9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977C98-5513-9A67-2B7D-FBD1F4E80E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693" y="819829"/>
            <a:ext cx="1902117" cy="19082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5EFC87F-7482-701B-4C06-A21248EB3EEA}"/>
              </a:ext>
            </a:extLst>
          </p:cNvPr>
          <p:cNvSpPr txBox="1"/>
          <p:nvPr/>
        </p:nvSpPr>
        <p:spPr>
          <a:xfrm>
            <a:off x="2351864" y="2281964"/>
            <a:ext cx="76577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A Unit Kickoff is the best way to get parents and kids excited!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Use the “Pop to the Top” game show theme.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Make this a pack meeting activity.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There is a full agenda and planning information on pg. 44 &amp; 45 of your guidebook!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Our enthusiasm becomes the kid’s enthusiasm so be intentional and make it silly and fun.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297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83DD-A30F-B6FA-AB5F-B34BA813F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91ED62-2C8B-07AE-542F-FAAF10D97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CB95EA-73A3-5905-3B02-977D835DB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693" y="819829"/>
            <a:ext cx="1902117" cy="19082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E57624-6690-A939-F10E-A41C72813EB6}"/>
              </a:ext>
            </a:extLst>
          </p:cNvPr>
          <p:cNvSpPr txBox="1"/>
          <p:nvPr/>
        </p:nvSpPr>
        <p:spPr>
          <a:xfrm>
            <a:off x="2351864" y="2281964"/>
            <a:ext cx="76577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Highlight what the kids will receive if they hit the $700 level… </a:t>
            </a:r>
          </a:p>
          <a:p>
            <a:pPr algn="ctr"/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Sell $400 =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         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Entries to win =</a:t>
            </a:r>
          </a:p>
          <a:p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Sell $700 =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         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Plus Prizes =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8BA182-5ED9-9117-D8D4-2B25E8B62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549" y="3356084"/>
            <a:ext cx="661300" cy="40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E09BF5C-1E4D-A4D8-EC53-ED48486BB9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5549" y="3639341"/>
            <a:ext cx="862659" cy="1889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3D061A7-853C-D7E5-2F86-58F89785F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549" y="4088009"/>
            <a:ext cx="661300" cy="40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3CBA30C-CCEC-4640-2C49-CA8E1245A12B}"/>
              </a:ext>
            </a:extLst>
          </p:cNvPr>
          <p:cNvSpPr txBox="1"/>
          <p:nvPr/>
        </p:nvSpPr>
        <p:spPr>
          <a:xfrm>
            <a:off x="4051680" y="4360804"/>
            <a:ext cx="136516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7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$40 Gift Card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A61956-DE66-84D0-6BBF-B1B139D43B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7372" y="3407652"/>
            <a:ext cx="539846" cy="42068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4319FEF-552A-FBE9-61D7-DB8AEDD757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4651" y="3429000"/>
            <a:ext cx="539846" cy="3881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6EFF1FE-CC49-8051-0F97-6E1B902C9D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73394" y="3439297"/>
            <a:ext cx="528382" cy="36794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47086A2-05B2-B840-AB3A-6F3088FF27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57692" y="3381571"/>
            <a:ext cx="361676" cy="3365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114F67A-84E2-0171-6458-9B107B017A4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84971" y="3394371"/>
            <a:ext cx="365239" cy="3365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9C4C32E-CB6F-0136-A3C7-35D16DBA8E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9512250" y="3371586"/>
            <a:ext cx="327886" cy="3717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6C62EF1-F3D2-2AAD-0C6E-2B8F716A4C0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55375" y="4092128"/>
            <a:ext cx="918790" cy="40835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31F1A5C-C6B4-0BCE-0615-AA16534B3C7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40476" y="3980906"/>
            <a:ext cx="661300" cy="65578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9DD8C14-D837-B06F-73C7-5B8AA5B609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17823" y="4067657"/>
            <a:ext cx="486156" cy="49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846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84FF5-DA6D-B368-B672-DD36FA868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7497F1-6B12-05C3-7FD3-FBC81CD6F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8" y="-110836"/>
            <a:ext cx="1218552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274B1F-CD2F-64C4-0D66-BE717ECFD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693" y="819829"/>
            <a:ext cx="1902117" cy="19082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CF37D5C-1AF3-71A9-C430-B75134AA6B69}"/>
              </a:ext>
            </a:extLst>
          </p:cNvPr>
          <p:cNvSpPr txBox="1"/>
          <p:nvPr/>
        </p:nvSpPr>
        <p:spPr>
          <a:xfrm>
            <a:off x="1754909" y="2728042"/>
            <a:ext cx="496657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The parents will make the decision on whether to sell or not, so make it worth their time too…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Pack 1034 developed this tiered system to show exactly what is in it for parents.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66F2B9-201C-0B04-2D36-E88611226D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3086" y="1096071"/>
            <a:ext cx="3789496" cy="485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744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6C7A9-E124-6C45-123A-E44FABFE8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A289B6-198A-CCBC-4D63-3A23BC43F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8C9A2D-A481-3468-A566-E64BC46AA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693" y="819829"/>
            <a:ext cx="1902117" cy="19082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7B14D6B-9AD8-856C-8E6E-CFF679D07BD5}"/>
              </a:ext>
            </a:extLst>
          </p:cNvPr>
          <p:cNvSpPr txBox="1"/>
          <p:nvPr/>
        </p:nvSpPr>
        <p:spPr>
          <a:xfrm>
            <a:off x="3714311" y="1324621"/>
            <a:ext cx="49665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What’s New in 2026?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D1872B-CDCD-9C91-1DDD-2D1AAA90A3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387" y="2320503"/>
            <a:ext cx="1972359" cy="22169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8CD29AF-E332-E47F-4255-40BE85135B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850" y="2320503"/>
            <a:ext cx="2188300" cy="20543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75718FA-4397-4B9B-3089-5A206BED91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150" y="2363645"/>
            <a:ext cx="1763275" cy="209251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9298E0B-05B0-9C80-A9C5-80CBFECEF00F}"/>
              </a:ext>
            </a:extLst>
          </p:cNvPr>
          <p:cNvSpPr txBox="1"/>
          <p:nvPr/>
        </p:nvSpPr>
        <p:spPr>
          <a:xfrm>
            <a:off x="2283530" y="4586880"/>
            <a:ext cx="25717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Cinnamon Roll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+mj-lt"/>
              </a:rPr>
              <a:t>A sweet, buttery blend of cinnamon and sugar! 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0C76D3-F860-4EAF-3153-2C05736583DE}"/>
              </a:ext>
            </a:extLst>
          </p:cNvPr>
          <p:cNvSpPr txBox="1"/>
          <p:nvPr/>
        </p:nvSpPr>
        <p:spPr>
          <a:xfrm>
            <a:off x="4928565" y="4406105"/>
            <a:ext cx="25717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Freedom Pretzels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+mj-lt"/>
              </a:rPr>
              <a:t>These limited-edition Red, White, and Blue pretzels are the perfect sweet and salty mix!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414860E-351A-B7C7-026C-EC685840FA4E}"/>
              </a:ext>
            </a:extLst>
          </p:cNvPr>
          <p:cNvSpPr txBox="1"/>
          <p:nvPr/>
        </p:nvSpPr>
        <p:spPr>
          <a:xfrm>
            <a:off x="7573600" y="4406105"/>
            <a:ext cx="25717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America 250 Tin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This limited-edition tin is filled with last year’s new flavor, Mountain Munch!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514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0B519-F3DF-6007-C199-FF143B9CB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4AFBEB-BF51-BBBF-6B06-92C4D964E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3BFD679-8CCF-7355-F1EA-584B774C6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693" y="819829"/>
            <a:ext cx="1902117" cy="19082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17BC631-D15F-7BBF-8E1F-FCA23C2E3E61}"/>
              </a:ext>
            </a:extLst>
          </p:cNvPr>
          <p:cNvSpPr txBox="1"/>
          <p:nvPr/>
        </p:nvSpPr>
        <p:spPr>
          <a:xfrm>
            <a:off x="3024112" y="1235326"/>
            <a:ext cx="66133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Key Dates for the Sale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2A0E50-7261-B92C-9250-4A9A7CE779F4}"/>
              </a:ext>
            </a:extLst>
          </p:cNvPr>
          <p:cNvSpPr txBox="1"/>
          <p:nvPr/>
        </p:nvSpPr>
        <p:spPr>
          <a:xfrm>
            <a:off x="1848059" y="1899921"/>
            <a:ext cx="896544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7/1 – Online Store Opened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9/7 – Show and Sell Orders Due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9/18 &amp; 9/19 – Show and Sell Delivery (Locations Vary)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9/17 – Pop to the Top First Drawing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9/19 – All Out Blitz Begins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10/5 – All Out Blitz Ends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10/22 – Pop to the Top Final Drawing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10/29 – Unopened Cases Return (West @ Gorman Rupp)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11/2  - Unopened Case Return (East @ Total Distribution)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11/2 – Take Order Due by 11:59pm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11/2 – Prize Order Due by 11:59pm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11/13 &amp; 11/14 – Take Order Distribution (Locations Vary)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11/20 – Late Orders Due by 11:59pm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11/20 – Online Store Closes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12/4 – Payments Due to Buckeye Council Offices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12/4 – Late Order Delivery to Buckeye Council Office (Canton Only)</a:t>
            </a:r>
          </a:p>
        </p:txBody>
      </p:sp>
    </p:spTree>
    <p:extLst>
      <p:ext uri="{BB962C8B-B14F-4D97-AF65-F5344CB8AC3E}">
        <p14:creationId xmlns:p14="http://schemas.microsoft.com/office/powerpoint/2010/main" val="2717467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545</Words>
  <Application>Microsoft Office PowerPoint</Application>
  <PresentationFormat>Widescreen</PresentationFormat>
  <Paragraphs>52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Arial Rounded MT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Christopher Hyde</dc:creator>
  <cp:lastModifiedBy>Christopher Hyde</cp:lastModifiedBy>
  <cp:revision>1</cp:revision>
  <dcterms:created xsi:type="dcterms:W3CDTF">2026-07-15T14:50:08Z</dcterms:created>
  <dcterms:modified xsi:type="dcterms:W3CDTF">2026-07-15T17:15:50Z</dcterms:modified>
</cp:coreProperties>
</file>